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2" autoAdjust="0"/>
  </p:normalViewPr>
  <p:slideViewPr>
    <p:cSldViewPr snapToGrid="0">
      <p:cViewPr>
        <p:scale>
          <a:sx n="110" d="100"/>
          <a:sy n="110" d="100"/>
        </p:scale>
        <p:origin x="1450" y="-3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4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AC6DBF7-7606-4844-B223-8BDC75D5C3F0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23FAFB2-8CB9-46AA-92EF-AE3E3E8E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FAFB2-8CB9-46AA-92EF-AE3E3E8EC7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0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6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3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4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3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0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6167-2FC2-4C91-8650-2BE03F7EC564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91717" y="900735"/>
            <a:ext cx="6629190" cy="11043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Декларационная кампания в 2025 году проводится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по 30 апреля 2025 года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Депутат может представить  уточненные сведения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ОДНОГО месяца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30 апреля 2025 года. Представление уточненных сведений предусматривает представление только справки о доходах, расходах, об имуществе и обязательствах имущественного характера,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которой не отражены или не полностью отражены какие-либо сведения либо имеются ошибки (которые уточняются)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069" y="52011"/>
            <a:ext cx="5822200" cy="86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своевременном и в полном объеме исполнить обязанность по представлению сведений о доходах, расхода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х, об имуществе и обязательствах имущественного характера за отчетный 2024 год</a:t>
            </a:r>
            <a:endParaRPr lang="ru-RU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oogle Shape;23636;p72"/>
          <p:cNvGrpSpPr/>
          <p:nvPr/>
        </p:nvGrpSpPr>
        <p:grpSpPr>
          <a:xfrm>
            <a:off x="235312" y="531673"/>
            <a:ext cx="478945" cy="474743"/>
            <a:chOff x="0" y="0"/>
            <a:chExt cx="386015" cy="38449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Google Shape;23637;p72"/>
            <p:cNvSpPr/>
            <p:nvPr/>
          </p:nvSpPr>
          <p:spPr>
            <a:xfrm>
              <a:off x="189980" y="189980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8" name="Google Shape;23638;p72"/>
            <p:cNvSpPr/>
            <p:nvPr/>
          </p:nvSpPr>
          <p:spPr>
            <a:xfrm>
              <a:off x="0" y="0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9" name="Google Shape;23639;p72"/>
            <p:cNvSpPr/>
            <p:nvPr/>
          </p:nvSpPr>
          <p:spPr>
            <a:xfrm>
              <a:off x="28390" y="28391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0" name="Google Shape;23640;p72"/>
            <p:cNvSpPr/>
            <p:nvPr/>
          </p:nvSpPr>
          <p:spPr>
            <a:xfrm>
              <a:off x="217217" y="218738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1" name="Google Shape;23641;p72"/>
            <p:cNvSpPr/>
            <p:nvPr/>
          </p:nvSpPr>
          <p:spPr>
            <a:xfrm>
              <a:off x="228961" y="219105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2" name="Google Shape;23642;p72"/>
            <p:cNvSpPr/>
            <p:nvPr/>
          </p:nvSpPr>
          <p:spPr>
            <a:xfrm>
              <a:off x="300476" y="300476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3" name="Google Shape;23643;p72"/>
            <p:cNvSpPr/>
            <p:nvPr/>
          </p:nvSpPr>
          <p:spPr>
            <a:xfrm>
              <a:off x="278901" y="280317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4" name="Google Shape;23644;p72"/>
            <p:cNvSpPr/>
            <p:nvPr/>
          </p:nvSpPr>
          <p:spPr>
            <a:xfrm>
              <a:off x="83625" y="56755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5" name="Google Shape;23645;p72"/>
            <p:cNvSpPr/>
            <p:nvPr/>
          </p:nvSpPr>
          <p:spPr>
            <a:xfrm>
              <a:off x="110496" y="165364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824" y="5998552"/>
            <a:ext cx="1880708" cy="172675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73" y="2355405"/>
            <a:ext cx="1735782" cy="275337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938" y="2576850"/>
            <a:ext cx="2076627" cy="263284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2646" y="5633287"/>
            <a:ext cx="1926625" cy="40932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69" y="2082687"/>
            <a:ext cx="1554615" cy="28057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332" y="2035896"/>
            <a:ext cx="2013355" cy="53622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534793" y="5648541"/>
            <a:ext cx="1983997" cy="348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ОРГАН, В КОТОРЫЙ  ПРЕДСТАВЛЯЮТСЯ СВЕДЕНИЯ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9394" y="2112787"/>
            <a:ext cx="1079929" cy="22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КОГО И КЕМ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95239" y="2088209"/>
            <a:ext cx="2105326" cy="432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КАКОЙ ОТЧЕТНЫЙ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ПЕРИОД/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КАКУЮ ОТЧЕТНУЮ ДАТУ?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29566" y="6099289"/>
            <a:ext cx="198399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1) в отдел по профилактике коррупционных и иных правонарушений администрации Губернатора Новосибирской области и Правительства НСО;</a:t>
            </a:r>
          </a:p>
          <a:p>
            <a:pPr algn="ctr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2) в отдел муниципальной службы и кадров Совета депутатов города Новосибирска (</a:t>
            </a:r>
            <a:r>
              <a:rPr lang="ru-RU" sz="900" b="1" i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через уполномоченное лицо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)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704" y="5381495"/>
            <a:ext cx="255457" cy="256524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84723" y="2420429"/>
            <a:ext cx="1707025" cy="73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На себя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Супругу (а)    Несовершеннолетнего ребенка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613032" y="2555923"/>
            <a:ext cx="224519" cy="269615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68010" y="3128750"/>
            <a:ext cx="1669541" cy="19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</a:rPr>
              <a:t>лицами, замещающими МУНИЦИПАЛЬНЫЕ должности (</a:t>
            </a:r>
            <a:r>
              <a:rPr lang="ru-RU" sz="900" b="1" i="1" dirty="0">
                <a:solidFill>
                  <a:srgbClr val="7030A0"/>
                </a:solidFill>
                <a:latin typeface="Tahoma" panose="020B0604030504040204" pitchFamily="34" charset="0"/>
              </a:rPr>
              <a:t>депутатами</a:t>
            </a: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</a:rPr>
              <a:t>)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Совете депутатов города Новосибирска, в соответствии с частью 4 статьи 12.1 Федерального закона от 25.12.2008 № 273-ФЗ «О противодействии коррупции»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9677" y="2628859"/>
            <a:ext cx="313625" cy="319304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4710878" y="2998607"/>
            <a:ext cx="1821540" cy="98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2024 года по 31 декабря 2024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00" b="1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Отчетная дата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декабря 2024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3" y="5634362"/>
            <a:ext cx="2524553" cy="418348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04268">
            <a:off x="262212" y="5168219"/>
            <a:ext cx="1554615" cy="277072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 rot="21085741">
            <a:off x="440380" y="5224143"/>
            <a:ext cx="1198884" cy="22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КАКОЙ ФОРМЕ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7572" y="5912394"/>
            <a:ext cx="2214627" cy="73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</a:rPr>
              <a:t>1) По форме СПРАВКИ, утвержденной Указом Президента РФ  от 23 июня 2014 года № 460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91717" y="6661400"/>
            <a:ext cx="2480929" cy="315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" algn="just">
              <a:lnSpc>
                <a:spcPct val="107000"/>
              </a:lnSpc>
              <a:spcAft>
                <a:spcPts val="0"/>
              </a:spcAft>
            </a:pP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версия специального программного обеспечения «Справки БК»</a:t>
            </a:r>
            <a:r>
              <a:rPr lang="ru-RU" sz="9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2.5.5 от 31.01.2024 </a:t>
            </a:r>
            <a:r>
              <a:rPr lang="ru-RU" sz="900" b="1" u="sng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размещена по адресу</a:t>
            </a:r>
            <a:r>
              <a:rPr lang="ru-RU" sz="900" u="sng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R="3810" algn="just">
              <a:lnSpc>
                <a:spcPct val="107000"/>
              </a:lnSpc>
              <a:spcAft>
                <a:spcPts val="0"/>
              </a:spcAft>
            </a:pPr>
            <a:endParaRPr lang="ru-RU" sz="500" u="sng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http://www.kremlin.ru/structure/additional/12</a:t>
            </a:r>
            <a:endParaRPr lang="ru-RU" sz="5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обеспечения полноты и корректности представляемых сведений необходимо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новой версии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программы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открыть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за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отчетный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 и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внести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неё соответствующие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коррективы, 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используя подготовленные документы </a:t>
            </a:r>
            <a:r>
              <a:rPr lang="ru-RU" sz="900" i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800" i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всех видах доходов, справки (выписки по счетам) банков, о праве собственности на объекты недвижимости и транспортные средства, о совершении сделок по продаже, уставные документы и т.д</a:t>
            </a:r>
            <a:r>
              <a:rPr lang="ru-RU" sz="8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10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ru-RU" sz="1000" b="1" dirty="0">
              <a:solidFill>
                <a:srgbClr val="006666"/>
              </a:solidFill>
              <a:latin typeface="Tahoma" panose="020B0604030504040204" pitchFamily="34" charset="0"/>
            </a:endParaRPr>
          </a:p>
          <a:p>
            <a:pPr marR="3810" algn="ctr">
              <a:lnSpc>
                <a:spcPct val="107000"/>
              </a:lnSpc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</a:rPr>
              <a:t>2) По форме УВЕДОМЛЕНИЯ, утвержденной Законом НСО от 10.11.2017 № 216-ОЗ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734227" y="7739148"/>
            <a:ext cx="3767916" cy="232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900" b="1" i="1" u="sng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ОБРАЩАЕМ ВНИМАНИЕ НА СЛЕДУЮЩЕЕ:</a:t>
            </a:r>
            <a:endParaRPr lang="ru-RU" sz="9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33824" y="7950495"/>
            <a:ext cx="4104350" cy="12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получении дохода от продажи, о приобретении, наличии, об отчуждении в результате безвозмездной сделки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цифровых прав, включающих одновременно цифровые финансовые активы и иные цифровые права, утилитарных цифровых прав, цифровой валюты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отражаются в соответствующих разделах Справки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Стрелка вниз 50"/>
          <p:cNvSpPr/>
          <p:nvPr/>
        </p:nvSpPr>
        <p:spPr>
          <a:xfrm rot="5400000" flipH="1" flipV="1">
            <a:off x="2888035" y="9158760"/>
            <a:ext cx="291304" cy="598920"/>
          </a:xfrm>
          <a:prstGeom prst="downArrow">
            <a:avLst/>
          </a:pr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333147" y="9180640"/>
            <a:ext cx="3345536" cy="600669"/>
          </a:xfrm>
          <a:prstGeom prst="rect">
            <a:avLst/>
          </a:prstGeom>
          <a:solidFill>
            <a:schemeClr val="accent2">
              <a:alpha val="4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1,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2, </a:t>
            </a:r>
            <a:endParaRPr lang="ru-RU" sz="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подразделах 3.3., 3.4.,3.5. раздела 3, </a:t>
            </a:r>
            <a:endParaRPr lang="ru-RU" sz="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7</a:t>
            </a:r>
            <a:endParaRPr lang="ru-RU" sz="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0879" y="3939216"/>
            <a:ext cx="195080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*сведения представляются за отчетный период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1, 2, 7 Справки</a:t>
            </a:r>
          </a:p>
          <a:p>
            <a:pPr algn="ctr">
              <a:spcAft>
                <a:spcPts val="0"/>
              </a:spcAft>
            </a:pPr>
            <a:endParaRPr lang="ru-RU" sz="5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**сведения представляются на отчетную дату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3, 4, 5, 6 Справки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6B7EC8C-F862-47A7-A24B-EBC4DF301C49}"/>
              </a:ext>
            </a:extLst>
          </p:cNvPr>
          <p:cNvSpPr/>
          <p:nvPr/>
        </p:nvSpPr>
        <p:spPr>
          <a:xfrm>
            <a:off x="4722162" y="5262519"/>
            <a:ext cx="1917531" cy="332627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i="1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ЧЕМ РУКОВОДСТВОВАТЬСЯ ПРИ ЗАПОЛНЕНИИ СПРАВКИ?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24BE3B9E-0FEA-40F0-8FBD-5C556D625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056" y="5634293"/>
            <a:ext cx="2076627" cy="202487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F379E36-E3D5-473B-A39A-FFE13694BA1F}"/>
              </a:ext>
            </a:extLst>
          </p:cNvPr>
          <p:cNvSpPr txBox="1"/>
          <p:nvPr/>
        </p:nvSpPr>
        <p:spPr>
          <a:xfrm>
            <a:off x="4647968" y="5801705"/>
            <a:ext cx="203071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i="1" dirty="0">
                <a:solidFill>
                  <a:srgbClr val="006666"/>
                </a:solidFill>
              </a:rPr>
              <a:t>Методическими рекомендациями 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2025 году (за отчетный 2024 год), подготовленными </a:t>
            </a:r>
            <a:r>
              <a:rPr lang="ru-RU" sz="900" b="1" i="1" dirty="0" err="1">
                <a:solidFill>
                  <a:srgbClr val="006666"/>
                </a:solidFill>
              </a:rPr>
              <a:t>Министерст-вом</a:t>
            </a:r>
            <a:r>
              <a:rPr lang="ru-RU" sz="900" b="1" i="1" dirty="0">
                <a:solidFill>
                  <a:srgbClr val="006666"/>
                </a:solidFill>
              </a:rPr>
              <a:t> труда и соц. защиты РФ, </a:t>
            </a:r>
            <a:r>
              <a:rPr lang="ru-RU" sz="900" i="1" dirty="0">
                <a:solidFill>
                  <a:srgbClr val="0070C0"/>
                </a:solidFill>
              </a:rPr>
              <a:t>размещены</a:t>
            </a:r>
            <a:r>
              <a:rPr lang="ru-RU" sz="900" b="1" i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https://mintrud.gov.ru/ministry/programms/anticorruption/9/5</a:t>
            </a:r>
            <a:endParaRPr lang="ru-RU" sz="1000" u="sng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Блок-схема: перфолента 3">
            <a:extLst>
              <a:ext uri="{FF2B5EF4-FFF2-40B4-BE49-F238E27FC236}">
                <a16:creationId xmlns:a16="http://schemas.microsoft.com/office/drawing/2014/main" id="{C3060CCA-83F3-4B46-8E82-A68F9060FF90}"/>
              </a:ext>
            </a:extLst>
          </p:cNvPr>
          <p:cNvSpPr/>
          <p:nvPr/>
        </p:nvSpPr>
        <p:spPr>
          <a:xfrm>
            <a:off x="2207875" y="2035896"/>
            <a:ext cx="2306657" cy="52416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ПРЕДСТАВЛЯЕТСЯ ПУТЕМ ПОДАЧИ</a:t>
            </a:r>
            <a:r>
              <a:rPr lang="ru-RU" sz="9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0D391EC9-94B5-4529-B94A-6BF4D9DD4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340" y="2518633"/>
            <a:ext cx="2628319" cy="309652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8AC3537-B07A-4FD7-B49D-32761074FB40}"/>
              </a:ext>
            </a:extLst>
          </p:cNvPr>
          <p:cNvSpPr txBox="1"/>
          <p:nvPr/>
        </p:nvSpPr>
        <p:spPr>
          <a:xfrm>
            <a:off x="1943944" y="2568192"/>
            <a:ext cx="2570588" cy="30008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1)</a:t>
            </a:r>
            <a:r>
              <a:rPr lang="ru-RU" dirty="0"/>
              <a:t>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Либо 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СПРАВОК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о доходах, расходах, об имуществе и обязательствах </a:t>
            </a:r>
            <a:r>
              <a:rPr lang="ru-RU" sz="900" dirty="0" err="1">
                <a:solidFill>
                  <a:srgbClr val="006666"/>
                </a:solidFill>
                <a:latin typeface="Tahoma" panose="020B0604030504040204" pitchFamily="34" charset="0"/>
              </a:rPr>
              <a:t>имущест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-венного характера;</a:t>
            </a:r>
          </a:p>
          <a:p>
            <a:pPr algn="just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2)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Либо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 УВЕДОМЛЕНИЙ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об отсутствии фактов совершения в 2024 году сделок по приобретению земельного участка, другого объекта недвижимости, транспортного средства, ценных бумаг (долей участия, паев в уставных (складочных) капиталах организаций), цифровых финансовых активов, цифровой валюты 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(ДЛЯ ДЕПУТАТОВ, ОСУЩЕСТВЛЯЮЩИХ ПОЛНОМОЧИЯ НА НЕПОСТОЯННОЙ ОСНОВЕ) – </a:t>
            </a:r>
            <a:r>
              <a:rPr lang="ru-RU" sz="900" b="1" dirty="0">
                <a:solidFill>
                  <a:srgbClr val="FF0000"/>
                </a:solidFill>
                <a:latin typeface="Tahoma" panose="020B0604030504040204" pitchFamily="34" charset="0"/>
              </a:rPr>
              <a:t>в случае, если в 2024 году депутатом, его супругой (супругом), несовершеннолетним ребенком </a:t>
            </a:r>
            <a:r>
              <a:rPr lang="ru-RU" sz="9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НЕ </a:t>
            </a:r>
            <a:r>
              <a:rPr lang="ru-RU" sz="900" b="1" dirty="0">
                <a:solidFill>
                  <a:srgbClr val="FF0000"/>
                </a:solidFill>
                <a:latin typeface="Tahoma" panose="020B0604030504040204" pitchFamily="34" charset="0"/>
              </a:rPr>
              <a:t>совершались сделки, общая сумма которых превысила общий доход (депутата и его супруги (супруга)) за 2021, 2022, 2023 годы!</a:t>
            </a:r>
          </a:p>
        </p:txBody>
      </p:sp>
      <p:pic>
        <p:nvPicPr>
          <p:cNvPr id="57" name="Рисунок 56" descr="Сирена">
            <a:extLst>
              <a:ext uri="{FF2B5EF4-FFF2-40B4-BE49-F238E27FC236}">
                <a16:creationId xmlns:a16="http://schemas.microsoft.com/office/drawing/2014/main" id="{F5275888-B0A7-4340-8339-B7FD38ABC0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23644" y="5269818"/>
            <a:ext cx="339437" cy="339437"/>
          </a:xfrm>
          <a:prstGeom prst="rect">
            <a:avLst/>
          </a:prstGeom>
        </p:spPr>
      </p:pic>
      <p:pic>
        <p:nvPicPr>
          <p:cNvPr id="59" name="Рисунок 58" descr="Булавка">
            <a:extLst>
              <a:ext uri="{FF2B5EF4-FFF2-40B4-BE49-F238E27FC236}">
                <a16:creationId xmlns:a16="http://schemas.microsoft.com/office/drawing/2014/main" id="{CC130D18-89A4-4AB2-B555-A9FC74348F2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19021" y="6019513"/>
            <a:ext cx="339437" cy="33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3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дпись 14"/>
          <p:cNvSpPr txBox="1">
            <a:spLocks noChangeArrowheads="1"/>
          </p:cNvSpPr>
          <p:nvPr/>
        </p:nvSpPr>
        <p:spPr bwMode="auto">
          <a:xfrm>
            <a:off x="93071" y="5397538"/>
            <a:ext cx="2107182" cy="43938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altLang="ru-RU" sz="11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Раздел 1 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Подлежат отражению ВСЕ виды доходов!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том числе,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доходы: </a:t>
            </a:r>
            <a:r>
              <a:rPr lang="ru-RU" altLang="ru-RU" sz="1000" i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от реализации </a:t>
            </a:r>
            <a:r>
              <a:rPr lang="ru-RU" altLang="ru-RU" sz="1000" i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иму-щества</a:t>
            </a:r>
            <a:r>
              <a:rPr lang="ru-RU" altLang="ru-RU" sz="1000" i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реализации продукции личного подсобного хозяйства, от сдачи в аренду, от предпринимательской </a:t>
            </a:r>
            <a:r>
              <a:rPr lang="ru-RU" altLang="ru-RU" sz="1000" i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дея</a:t>
            </a:r>
            <a:r>
              <a:rPr lang="ru-RU" altLang="ru-RU" sz="1000" i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-тельности, от вкладов в банках, все виды пособий и т.д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Суммы доходов от реализации имущества, транспортных средств и т.п. указываются в соответствии с 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подтвержда-ющими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документами.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Сведения о денежных средствах не подлежащих отражению в данном разделе указаны в 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пп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82-85 Метод. рекомендаций.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Полученные доходы указы-</a:t>
            </a:r>
            <a:r>
              <a:rPr lang="ru-RU" alt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ваются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без вычета налога!</a:t>
            </a:r>
            <a:endParaRPr lang="ru-RU" altLang="ru-RU" sz="6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Поможет при заполнении раздела: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Портал «Госуслуги»;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Мобильные приложения бан-ков</a:t>
            </a:r>
          </a:p>
        </p:txBody>
      </p:sp>
      <p:sp>
        <p:nvSpPr>
          <p:cNvPr id="6" name="Надпись 585"/>
          <p:cNvSpPr txBox="1">
            <a:spLocks noChangeArrowheads="1"/>
          </p:cNvSpPr>
          <p:nvPr/>
        </p:nvSpPr>
        <p:spPr bwMode="auto">
          <a:xfrm>
            <a:off x="2244411" y="5385387"/>
            <a:ext cx="2210428" cy="44059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1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аздел 3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115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Характеристики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недвижимого и движимого </a:t>
            </a:r>
            <a:r>
              <a:rPr lang="ru-RU" altLang="ru-RU" sz="900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иму-щества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должны быть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указаны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точном соответствии с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инфор-мацией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содержащейся в доку-ментах о правах на них </a:t>
            </a:r>
            <a:r>
              <a:rPr kumimoji="0" lang="ru-RU" altLang="ru-RU" sz="900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(выписка из ЕГРН (номер записи и дата), основания приобретения (</a:t>
            </a:r>
            <a:r>
              <a:rPr kumimoji="0" lang="ru-RU" altLang="ru-RU" sz="900" i="1" u="none" strike="noStrike" cap="none" normalizeH="0" baseline="0" dirty="0" err="1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наимено-вание</a:t>
            </a:r>
            <a:r>
              <a:rPr kumimoji="0" lang="ru-RU" altLang="ru-RU" sz="900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реквизиты документа), паспорт транспортного средства и т.д.</a:t>
            </a:r>
            <a:r>
              <a:rPr kumimoji="0" lang="ru-RU" altLang="ru-RU" sz="90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ru-RU" altLang="ru-RU" sz="9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Указанные сведения м</a:t>
            </a:r>
            <a:r>
              <a:rPr lang="en-US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гут быть получены через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Интернет сайт Росреестра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Портал «Госуслуги»</a:t>
            </a:r>
            <a:endParaRPr lang="ru-RU" sz="400" b="1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 ВСЕ объекты недвижимости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принадлежащие депутату, его супруге (супругу) и (или) несовершеннолетним детям на праве собственности, </a:t>
            </a:r>
            <a:r>
              <a:rPr lang="ru-RU" sz="95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незави-симо</a:t>
            </a: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того, когда они были приобретены, в каком регионе РФ или в каком государстве зарегистрированы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 же касается и транспортных средств, находящихся в </a:t>
            </a:r>
            <a:r>
              <a:rPr lang="ru-RU" sz="950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собствен-ности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отчетную дату!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Надпись 59"/>
          <p:cNvSpPr txBox="1">
            <a:spLocks noChangeArrowheads="1"/>
          </p:cNvSpPr>
          <p:nvPr/>
        </p:nvSpPr>
        <p:spPr bwMode="auto">
          <a:xfrm>
            <a:off x="367942" y="129209"/>
            <a:ext cx="1878264" cy="271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ОБРАЩАЕМ ВНИМАНИЕ: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Надпись 608"/>
          <p:cNvSpPr txBox="1">
            <a:spLocks noChangeArrowheads="1"/>
          </p:cNvSpPr>
          <p:nvPr/>
        </p:nvSpPr>
        <p:spPr bwMode="auto">
          <a:xfrm>
            <a:off x="4474269" y="93269"/>
            <a:ext cx="2313312" cy="55316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При заполнении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раздела 4: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указываются, в том числе счета, открытые для погашения кредита, счета с нулевым остатком, счета в драгоценных металлах, счета, открытые для ИП и т.д.;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запросить справ-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(выписки по счетам)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банках, в мобильных приложениях банков, в личном кабинете налогоплательщика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Указания Банка № 5798-У от 27.05.2021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содержащие сведения:</a:t>
            </a:r>
            <a:endParaRPr lang="ru-RU" alt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остатке средств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каждом счете на 31.12.2024;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сумме дохода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капита-лизация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%) за 2024 год по каждому вкладу (счету), в том числе закрытому на 31.12.2024;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размере обязательства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(оставшегося непогашенным долга) по состоянию на 31.12.2024;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суммах денежных средств, поступивших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счета за 2024 год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сли </a:t>
            </a: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сумма денежных средств превышает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общий доход депутата и его супруги (а), несовершеннолетних детей за отчетный период и два предшествующих года 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2022, 2023 и 2024 годы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то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Надпись 582"/>
          <p:cNvSpPr txBox="1">
            <a:spLocks noChangeArrowheads="1"/>
          </p:cNvSpPr>
          <p:nvPr/>
        </p:nvSpPr>
        <p:spPr bwMode="auto">
          <a:xfrm>
            <a:off x="2319337" y="114649"/>
            <a:ext cx="2081801" cy="383401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3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разделе 2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расходы отражаются ЕСЛИ: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2024 году депутатом, его супругой(ом) и (или) </a:t>
            </a:r>
            <a:r>
              <a:rPr lang="ru-RU" altLang="ru-RU" sz="1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несо-вершеннолетним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ребенком </a:t>
            </a:r>
            <a:endParaRPr kumimoji="0" lang="ru-RU" altLang="ru-RU" sz="1000" b="1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СОВЕРШЕНА(Ы) СДЕЛКА(И)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капита-лах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организаций),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цифро-вой валюты</a:t>
            </a:r>
            <a:endParaRPr lang="ru-RU" altLang="ru-RU" sz="1000" b="1" dirty="0">
              <a:solidFill>
                <a:srgbClr val="C00000"/>
              </a:solidFill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+ (И)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сумма таких сделок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ПРЕВЫШАЕТ общий доход депутата и его супруги (супруга) </a:t>
            </a:r>
            <a:r>
              <a:rPr kumimoji="0" lang="ru-RU" altLang="ru-RU" sz="1000" b="1" i="0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ТРИ предшествующих года</a:t>
            </a:r>
            <a:r>
              <a:rPr kumimoji="0" lang="ru-RU" altLang="ru-RU" sz="10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2021, 2022, 2023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годы).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4" name="Надпись 60"/>
          <p:cNvSpPr txBox="1">
            <a:spLocks noChangeArrowheads="1"/>
          </p:cNvSpPr>
          <p:nvPr/>
        </p:nvSpPr>
        <p:spPr bwMode="auto">
          <a:xfrm>
            <a:off x="111943" y="410644"/>
            <a:ext cx="2141794" cy="48956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en-US" altLang="ru-RU" sz="11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Титульный лист      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Фамилия, имя, отчество, паспорт, свидетельство о рождении, адрес места регистрации и проживания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указываются на дату представления Справки!  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 заполнении Справки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лицом, замещающим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муни-пальную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должность на не-постоянной основе, указы-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вается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муниципальная должность и основное место работы (должность) или род занятий. </a:t>
            </a:r>
          </a:p>
          <a:p>
            <a:pPr lvl="0" indent="85725" algn="just" defTabSz="914400"/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Индивидуальные пред-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приниматели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указывают свой статус.</a:t>
            </a:r>
          </a:p>
          <a:p>
            <a:pPr lvl="0" indent="85725" algn="just" defTabSz="914400"/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4)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 наличии нескольких мест работы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указывается основное,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котором </a:t>
            </a:r>
            <a:r>
              <a:rPr 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нахо-дится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трудовая книжка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0" indent="85725" algn="just" defTabSz="914400"/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5)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 Сведения представ-</a:t>
            </a:r>
            <a:r>
              <a:rPr 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ляются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отношении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несо-вершеннолетнего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ребенка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то в графе «род занятий» рекомендуется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указывать образовательную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организа-цию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учащимся которой он является, или 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находится на домашнем воспитании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».</a:t>
            </a:r>
          </a:p>
        </p:txBody>
      </p:sp>
      <p:sp>
        <p:nvSpPr>
          <p:cNvPr id="44" name="Надпись 604"/>
          <p:cNvSpPr txBox="1">
            <a:spLocks noChangeArrowheads="1"/>
          </p:cNvSpPr>
          <p:nvPr/>
        </p:nvSpPr>
        <p:spPr bwMode="auto">
          <a:xfrm>
            <a:off x="2290110" y="4207082"/>
            <a:ext cx="2074621" cy="1099209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этом случае - 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к </a:t>
            </a:r>
            <a:r>
              <a:rPr lang="ru-RU" altLang="ru-RU" sz="9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С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правке прилагаются ВСЕ документы, подтверждающие совершение сделки!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800" i="1" dirty="0">
                <a:latin typeface="Tahoma" panose="020B0604030504040204" pitchFamily="34" charset="0"/>
                <a:cs typeface="Tahoma" panose="020B0604030504040204" pitchFamily="34" charset="0"/>
              </a:rPr>
              <a:t>(договор купли-продажи, кредитный договор, свидетельства, выписка из ЕГРН и т.п.)</a:t>
            </a:r>
            <a:endParaRPr kumimoji="0" lang="ru-RU" altLang="ru-RU" sz="8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Надпись 605"/>
          <p:cNvSpPr txBox="1">
            <a:spLocks noChangeArrowheads="1"/>
          </p:cNvSpPr>
          <p:nvPr/>
        </p:nvSpPr>
        <p:spPr bwMode="auto">
          <a:xfrm>
            <a:off x="4498997" y="5613479"/>
            <a:ext cx="2263856" cy="460137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Заполняется графа 6 раздела 4 Справки (по всем </a:t>
            </a:r>
            <a:r>
              <a:rPr lang="ru-RU" altLang="ru-RU" sz="900" b="1" i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счетам), выписки не прилагаются!</a:t>
            </a:r>
            <a:endParaRPr kumimoji="0" lang="ru-RU" altLang="ru-RU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Google Shape;768;p37"/>
          <p:cNvSpPr/>
          <p:nvPr/>
        </p:nvSpPr>
        <p:spPr>
          <a:xfrm>
            <a:off x="100299" y="114649"/>
            <a:ext cx="267643" cy="271990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/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0" name="Rectangle 79"/>
          <p:cNvSpPr>
            <a:spLocks noChangeArrowheads="1"/>
          </p:cNvSpPr>
          <p:nvPr/>
        </p:nvSpPr>
        <p:spPr bwMode="auto">
          <a:xfrm>
            <a:off x="0" y="714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F05526-955F-407B-BFD0-61CE691C3D7C}"/>
              </a:ext>
            </a:extLst>
          </p:cNvPr>
          <p:cNvSpPr/>
          <p:nvPr/>
        </p:nvSpPr>
        <p:spPr>
          <a:xfrm>
            <a:off x="4498997" y="6073616"/>
            <a:ext cx="2263855" cy="37753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ru-RU" altLang="ru-RU" sz="11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Депутатам,  подписанную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СОБСТВЕННОРУЧНО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 последней странице)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</a:t>
            </a:r>
            <a:r>
              <a:rPr lang="ru-RU" altLang="ru-RU" sz="900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бумажном и электронном носителях в тождественных вариантах!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УВЕДОМЛЕНИЕ </a:t>
            </a:r>
            <a:r>
              <a:rPr lang="ru-RU" altLang="ru-RU" sz="900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бумажном носителе)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необходимо представить </a:t>
            </a:r>
            <a:r>
              <a:rPr lang="ru-RU" altLang="ru-RU" sz="900" b="1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  <a:endParaRPr lang="ru-RU" altLang="ru-RU" sz="5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-либо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уполномоченному должно-</a:t>
            </a:r>
            <a:r>
              <a:rPr lang="ru-RU" altLang="ru-RU" sz="900" b="1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стному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лицу в отдел </a:t>
            </a:r>
            <a:r>
              <a:rPr lang="ru-RU" altLang="ru-RU" sz="900" b="1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муниципа-льной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службы и кадров</a:t>
            </a:r>
            <a:r>
              <a:rPr lang="ru-RU" altLang="ru-RU" sz="9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Совета депутатов города Новосибирска 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(т. 227-44-18, к. 328);</a:t>
            </a:r>
            <a:endParaRPr lang="ru-RU" altLang="ru-RU" sz="6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-либо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 по </a:t>
            </a: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профилактике коррупционных и иных право-нарушений администрации </a:t>
            </a:r>
            <a:r>
              <a:rPr lang="ru-RU" sz="900" b="1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Губер-натора</a:t>
            </a: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НСО и Правительства НСО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(т. 238-66-98, к. 232) </a:t>
            </a:r>
            <a:endParaRPr lang="ru-RU" altLang="ru-RU" sz="6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 необходимо </a:t>
            </a:r>
            <a:r>
              <a:rPr lang="ru-RU" altLang="ru-RU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распечатать и подписать в течение одного дня </a:t>
            </a:r>
            <a:r>
              <a:rPr lang="ru-RU" altLang="ru-RU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(одной датой). </a:t>
            </a:r>
            <a:r>
              <a:rPr lang="ru-RU" altLang="ru-RU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Запрещено: </a:t>
            </a:r>
            <a:r>
              <a:rPr lang="ru-RU" altLang="ru-RU" sz="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двусторонняя печать, замена одного из листов в уже напечатанной Справке, любые дефекты печати. СПРАВКИ </a:t>
            </a:r>
            <a:r>
              <a:rPr lang="ru-RU" altLang="ru-RU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следует прошивать и фиксировать скрепкой.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сохранять у себя ВСЕ подтверждающие документы, справ-</a:t>
            </a:r>
            <a:r>
              <a:rPr lang="ru-RU" altLang="ru-RU" sz="8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</a:t>
            </a:r>
            <a:r>
              <a:rPr lang="ru-RU" altLang="ru-RU" sz="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выписки и т.п.! </a:t>
            </a:r>
          </a:p>
        </p:txBody>
      </p:sp>
      <p:sp>
        <p:nvSpPr>
          <p:cNvPr id="19" name="Стрелка вниз 2082">
            <a:extLst>
              <a:ext uri="{FF2B5EF4-FFF2-40B4-BE49-F238E27FC236}">
                <a16:creationId xmlns:a16="http://schemas.microsoft.com/office/drawing/2014/main" id="{CFC16AA7-5505-43D0-B8BE-F1F6E9DA2E43}"/>
              </a:ext>
            </a:extLst>
          </p:cNvPr>
          <p:cNvSpPr/>
          <p:nvPr/>
        </p:nvSpPr>
        <p:spPr>
          <a:xfrm>
            <a:off x="3251508" y="3963415"/>
            <a:ext cx="217457" cy="24366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Лампочка и шестеренка">
            <a:extLst>
              <a:ext uri="{FF2B5EF4-FFF2-40B4-BE49-F238E27FC236}">
                <a16:creationId xmlns:a16="http://schemas.microsoft.com/office/drawing/2014/main" id="{C86956A6-21C8-4423-9997-A4C2EACFA6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6680" y="374073"/>
            <a:ext cx="424427" cy="368407"/>
          </a:xfrm>
          <a:prstGeom prst="rect">
            <a:avLst/>
          </a:prstGeom>
        </p:spPr>
      </p:pic>
      <p:sp>
        <p:nvSpPr>
          <p:cNvPr id="22" name="Стрелка вниз 2082">
            <a:extLst>
              <a:ext uri="{FF2B5EF4-FFF2-40B4-BE49-F238E27FC236}">
                <a16:creationId xmlns:a16="http://schemas.microsoft.com/office/drawing/2014/main" id="{F9A3D590-7781-4D72-A65A-422DA2813566}"/>
              </a:ext>
            </a:extLst>
          </p:cNvPr>
          <p:cNvSpPr/>
          <p:nvPr/>
        </p:nvSpPr>
        <p:spPr>
          <a:xfrm>
            <a:off x="6095772" y="5486162"/>
            <a:ext cx="159336" cy="172914"/>
          </a:xfrm>
          <a:prstGeom prst="downArrow">
            <a:avLst>
              <a:gd name="adj1" fmla="val 23712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Предупреждение">
            <a:extLst>
              <a:ext uri="{FF2B5EF4-FFF2-40B4-BE49-F238E27FC236}">
                <a16:creationId xmlns:a16="http://schemas.microsoft.com/office/drawing/2014/main" id="{74DA379C-BE39-4B6E-BB9E-AE476A353C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78323" y="7162512"/>
            <a:ext cx="193963" cy="193963"/>
          </a:xfrm>
          <a:prstGeom prst="rect">
            <a:avLst/>
          </a:prstGeom>
        </p:spPr>
      </p:pic>
      <p:pic>
        <p:nvPicPr>
          <p:cNvPr id="7" name="Рисунок 6" descr="Пейзаж фермы">
            <a:extLst>
              <a:ext uri="{FF2B5EF4-FFF2-40B4-BE49-F238E27FC236}">
                <a16:creationId xmlns:a16="http://schemas.microsoft.com/office/drawing/2014/main" id="{CF7F99C9-B524-4464-A76B-84EEA0F801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87091" y="5365671"/>
            <a:ext cx="240982" cy="240982"/>
          </a:xfrm>
          <a:prstGeom prst="rect">
            <a:avLst/>
          </a:prstGeom>
        </p:spPr>
      </p:pic>
      <p:pic>
        <p:nvPicPr>
          <p:cNvPr id="17" name="Рисунок 16" descr="Монеты">
            <a:extLst>
              <a:ext uri="{FF2B5EF4-FFF2-40B4-BE49-F238E27FC236}">
                <a16:creationId xmlns:a16="http://schemas.microsoft.com/office/drawing/2014/main" id="{6CBB0F07-53BD-4CAD-8333-36E0D5A4C7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83127" y="5393423"/>
            <a:ext cx="265653" cy="265653"/>
          </a:xfrm>
          <a:prstGeom prst="rect">
            <a:avLst/>
          </a:prstGeom>
        </p:spPr>
      </p:pic>
      <p:pic>
        <p:nvPicPr>
          <p:cNvPr id="21" name="Рисунок 20" descr="Рубль">
            <a:extLst>
              <a:ext uri="{FF2B5EF4-FFF2-40B4-BE49-F238E27FC236}">
                <a16:creationId xmlns:a16="http://schemas.microsoft.com/office/drawing/2014/main" id="{5E0D18B2-BBE8-4039-8B7C-F2013566418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73092" y="181710"/>
            <a:ext cx="270162" cy="27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01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2076</TotalTime>
  <Words>1318</Words>
  <Application>Microsoft Office PowerPoint</Application>
  <PresentationFormat>Лист A4 (210x297 мм)</PresentationFormat>
  <Paragraphs>99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Маркова Ольга Викторовна</cp:lastModifiedBy>
  <cp:revision>168</cp:revision>
  <cp:lastPrinted>2025-01-21T08:58:32Z</cp:lastPrinted>
  <dcterms:created xsi:type="dcterms:W3CDTF">2021-12-06T05:55:28Z</dcterms:created>
  <dcterms:modified xsi:type="dcterms:W3CDTF">2025-01-21T09:14:19Z</dcterms:modified>
</cp:coreProperties>
</file>